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26"/>
  </p:notesMasterIdLst>
  <p:handoutMasterIdLst>
    <p:handoutMasterId r:id="rId27"/>
  </p:handoutMasterIdLst>
  <p:sldIdLst>
    <p:sldId id="1393" r:id="rId8"/>
    <p:sldId id="1834" r:id="rId9"/>
    <p:sldId id="1707" r:id="rId10"/>
    <p:sldId id="1816" r:id="rId11"/>
    <p:sldId id="1837" r:id="rId12"/>
    <p:sldId id="1518" r:id="rId13"/>
    <p:sldId id="1765" r:id="rId14"/>
    <p:sldId id="1747" r:id="rId15"/>
    <p:sldId id="1755" r:id="rId16"/>
    <p:sldId id="1756" r:id="rId17"/>
    <p:sldId id="1752" r:id="rId18"/>
    <p:sldId id="1750" r:id="rId19"/>
    <p:sldId id="1749" r:id="rId20"/>
    <p:sldId id="1748" r:id="rId21"/>
    <p:sldId id="1615" r:id="rId22"/>
    <p:sldId id="1835" r:id="rId23"/>
    <p:sldId id="1836" r:id="rId24"/>
    <p:sldId id="1753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34"/>
            <p14:sldId id="1707"/>
            <p14:sldId id="1816"/>
            <p14:sldId id="1837"/>
            <p14:sldId id="1518"/>
            <p14:sldId id="1765"/>
            <p14:sldId id="1747"/>
            <p14:sldId id="1755"/>
            <p14:sldId id="1756"/>
            <p14:sldId id="1752"/>
            <p14:sldId id="1750"/>
            <p14:sldId id="1749"/>
            <p14:sldId id="1748"/>
          </p14:sldIdLst>
        </p14:section>
        <p14:section name="Finalizando" id="{CF622469-3E87-46BA-8ED6-912C47B00EF3}">
          <p14:sldIdLst>
            <p14:sldId id="1615"/>
            <p14:sldId id="1835"/>
            <p14:sldId id="1836"/>
            <p14:sldId id="1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>
        <p:scale>
          <a:sx n="75" d="100"/>
          <a:sy n="75" d="100"/>
        </p:scale>
        <p:origin x="43" y="22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2/28/2026 12:52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1:54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10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1:51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77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7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45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1:55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17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2/28/2026 12:13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2B548-2B75-3083-5BFF-F2AD9F91F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85196E2-ACC2-D9B5-07E2-52CB46D4E2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2728BA5-4823-E072-9081-ABAA1EC6D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E3687F8-590F-E3AE-7FFF-2E5ED38E09A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95627A-9AF3-DBE2-ADDB-96F85D77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1A6270E-B6CF-FA02-0744-F5205D61B9D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1:37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2B6DF1-5951-F55E-3321-967C16F4B0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95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09BEB-27AA-2D0A-0CE6-BEB8B8EE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5931C7A-4D62-7943-0A2F-D4D7EE490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0D9DA0-B1EE-9FD7-03C9-2FEB6DAEA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FDC1ECA-0746-3F4A-44EB-BDD7C2F52C6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F65881-096F-85BA-E356-633C4F3E3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B8487B5-0245-00BF-41F8-DF5041E0ED9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1:37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28CF37-FB15-8A77-9100-BAD5276A03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14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2/28/2026 12:13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827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C0026-45AA-519F-346F-FFA379724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9378C6-A486-2AF8-DBA6-64993571B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6E49CB2-6730-1B88-A5B4-D0A24AD76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4D28189-4AD9-B890-A2D9-3806E5AF5F5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A62E7-40F1-07AE-BCE5-F492E4C3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7531B03-A448-1A00-8858-049C8CD2889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1:21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22082E-8AA7-AE50-D0B0-F4BAEF2219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98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95F71-2DF3-4CFA-70DA-A37671853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D3DE790-D152-0B4E-5BE1-DEC5CFD7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55AAA8-29BA-F366-6310-2DAF4BE2F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ADC3A58-495D-FA7A-F68B-6D0C7603CF2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D36E85-8C70-12A1-1C3A-54A0D652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AF93055B-7B1D-7F0E-9251-5DE86C53AB4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2:05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33EE9B-72C2-B3E6-7C50-EE3926D5F3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4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1:34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6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2/28/2026 12:13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18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28/02/2026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754062"/>
            <a:ext cx="11201400" cy="1937956"/>
          </a:xfrm>
        </p:spPr>
        <p:txBody>
          <a:bodyPr/>
          <a:lstStyle/>
          <a:p>
            <a:r>
              <a:rPr lang="pt-BR" sz="4000" b="1" dirty="0"/>
              <a:t>Implementação e Automação de</a:t>
            </a:r>
            <a:br>
              <a:rPr lang="pt-BR" sz="4000" b="1" dirty="0"/>
            </a:br>
            <a:r>
              <a:rPr lang="pt-BR" sz="4000" b="1" dirty="0"/>
              <a:t>Testes de Carga com k6, Azure </a:t>
            </a:r>
            <a:r>
              <a:rPr lang="pt-BR" sz="4000" b="1" dirty="0" err="1"/>
              <a:t>DevOps</a:t>
            </a:r>
            <a:r>
              <a:rPr lang="pt-BR" sz="4000" b="1" dirty="0"/>
              <a:t> e</a:t>
            </a:r>
            <a:br>
              <a:rPr lang="pt-BR" sz="4000" b="1" dirty="0"/>
            </a:br>
            <a:r>
              <a:rPr lang="pt-BR" sz="4000" b="1" dirty="0"/>
              <a:t>GitHub </a:t>
            </a:r>
            <a:r>
              <a:rPr lang="pt-BR" sz="4000" b="1" dirty="0" err="1"/>
              <a:t>Actions</a:t>
            </a:r>
            <a:endParaRPr lang="pt-BR" sz="24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2255807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Docker Captain,</a:t>
            </a:r>
            <a:br>
              <a:rPr lang="en-US" sz="2800" dirty="0"/>
            </a:br>
            <a:r>
              <a:rPr lang="en-US" sz="2800" dirty="0" err="1"/>
              <a:t>APIsec</a:t>
            </a:r>
            <a:r>
              <a:rPr lang="en-US" sz="2800" dirty="0"/>
              <a:t> U Ambassador,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5DFFD1B-0E00-FEC7-83A8-7CA483571E56}"/>
              </a:ext>
            </a:extLst>
          </p:cNvPr>
          <p:cNvSpPr/>
          <p:nvPr/>
        </p:nvSpPr>
        <p:spPr bwMode="auto">
          <a:xfrm>
            <a:off x="8172532" y="3444691"/>
            <a:ext cx="999054" cy="8356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2A5981B7-A6CD-4960-9D28-1A48D366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86" y="2756318"/>
            <a:ext cx="1635693" cy="158253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A6349E3-E49A-7DAA-76D5-D94091669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1708" y="1787906"/>
            <a:ext cx="1759679" cy="1759679"/>
          </a:xfrm>
          <a:prstGeom prst="rect">
            <a:avLst/>
          </a:prstGeom>
        </p:spPr>
      </p:pic>
      <p:pic>
        <p:nvPicPr>
          <p:cNvPr id="7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27355433-0BA7-79EF-CD3A-685610C0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D27E8589-1534-A4F8-5E55-5A900EBA50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90" r="25492"/>
          <a:stretch/>
        </p:blipFill>
        <p:spPr>
          <a:xfrm>
            <a:off x="2555081" y="5946344"/>
            <a:ext cx="2405044" cy="785896"/>
          </a:xfrm>
          <a:prstGeom prst="rect">
            <a:avLst/>
          </a:prstGeom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23BC3EC0-97B9-EF4E-0574-4B232D2AF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717" y="5757844"/>
            <a:ext cx="1154100" cy="1154100"/>
          </a:xfrm>
          <a:prstGeom prst="rect">
            <a:avLst/>
          </a:prstGeom>
        </p:spPr>
      </p:pic>
      <p:pic>
        <p:nvPicPr>
          <p:cNvPr id="13" name="Imagem 12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56FCC3AD-6BA9-8B65-63BF-75A9F48F4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4227" y="5527652"/>
            <a:ext cx="1314450" cy="131445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448A041-FA97-8F98-59EA-425B95878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7877" y="5642769"/>
            <a:ext cx="1443826" cy="1435893"/>
          </a:xfrm>
          <a:prstGeom prst="rect">
            <a:avLst/>
          </a:prstGeom>
        </p:spPr>
      </p:pic>
      <p:pic>
        <p:nvPicPr>
          <p:cNvPr id="15" name="Imagem 14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AF798764-D8D5-3666-2B79-7FBA57EB9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6561" y="6010530"/>
            <a:ext cx="2052933" cy="64872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D61CD39-8073-F829-F08F-BD7D6CB07F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11673" y="5962654"/>
            <a:ext cx="1267961" cy="79612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E7E1A71E-927C-249C-45F1-EC7778ADE9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79634" y="3725862"/>
            <a:ext cx="1443826" cy="14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Questões importantes na implementação de testes de carga e de performance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66369"/>
            <a:ext cx="83057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Geração de dados para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Possibilidade de escalar os recursos envolvidos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Simular múltiplos usuários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914592-D947-9D9D-52C5-B2C292EC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405803"/>
            <a:ext cx="2182917" cy="21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223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Testes de carga e de performance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36194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Mais comuns em </a:t>
            </a:r>
            <a:r>
              <a:rPr lang="pt-BR" sz="3600" b="1" dirty="0">
                <a:solidFill>
                  <a:srgbClr val="494949"/>
                </a:solidFill>
              </a:rPr>
              <a:t>Web Apps</a:t>
            </a:r>
            <a:r>
              <a:rPr lang="pt-BR" sz="3600" dirty="0">
                <a:solidFill>
                  <a:srgbClr val="494949"/>
                </a:solidFill>
              </a:rPr>
              <a:t> (envio massivo de requisições HTTP)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Mensageria, Streaming de eventos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Bancos de dados</a:t>
            </a:r>
          </a:p>
        </p:txBody>
      </p:sp>
      <p:pic>
        <p:nvPicPr>
          <p:cNvPr id="6" name="Imagem 5" descr="Uma imagem contendo placar, quarto&#10;&#10;Descrição gerada automaticamente">
            <a:extLst>
              <a:ext uri="{FF2B5EF4-FFF2-40B4-BE49-F238E27FC236}">
                <a16:creationId xmlns:a16="http://schemas.microsoft.com/office/drawing/2014/main" id="{BF69FC13-8402-42DA-048A-A313E4E35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81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68661"/>
          <a:stretch/>
        </p:blipFill>
        <p:spPr>
          <a:xfrm>
            <a:off x="8646853" y="3441928"/>
            <a:ext cx="1066107" cy="1549292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A394FD9E-F968-A4CF-CB7E-078ABDBF6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8237" y="3373833"/>
            <a:ext cx="1685482" cy="16854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72EA3D-34E8-66C3-59CD-B9DC463BF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068176" y="1058465"/>
            <a:ext cx="2399215" cy="23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53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k6: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Projeto open </a:t>
            </a:r>
            <a:r>
              <a:rPr lang="pt-BR" sz="2800" dirty="0" err="1">
                <a:solidFill>
                  <a:srgbClr val="494949"/>
                </a:solidFill>
              </a:rPr>
              <a:t>source</a:t>
            </a:r>
            <a:r>
              <a:rPr lang="pt-BR" sz="2800" dirty="0">
                <a:solidFill>
                  <a:srgbClr val="494949"/>
                </a:solidFill>
              </a:rPr>
              <a:t> mantido pelo time do </a:t>
            </a:r>
            <a:r>
              <a:rPr lang="pt-BR" sz="2800" b="1" dirty="0" err="1">
                <a:solidFill>
                  <a:srgbClr val="494949"/>
                </a:solidFill>
              </a:rPr>
              <a:t>Grafana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Labs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Amplo suporte para implementação de testes de carga e de performance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Implementado em </a:t>
            </a:r>
            <a:r>
              <a:rPr lang="pt-BR" sz="28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Testes codificados em </a:t>
            </a:r>
            <a:r>
              <a:rPr lang="pt-BR" sz="2800" b="1" dirty="0" err="1">
                <a:solidFill>
                  <a:srgbClr val="494949"/>
                </a:solidFill>
              </a:rPr>
              <a:t>JavaScript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B356412-BAEC-464E-9E98-F5477802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237" y="2172595"/>
            <a:ext cx="2187011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256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k6: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293" y="1439862"/>
            <a:ext cx="8305799" cy="51706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Suporte a </a:t>
            </a:r>
            <a:r>
              <a:rPr lang="pt-BR" sz="2700" b="1" dirty="0">
                <a:solidFill>
                  <a:srgbClr val="494949"/>
                </a:solidFill>
              </a:rPr>
              <a:t>múltiplos protocolos</a:t>
            </a:r>
            <a:r>
              <a:rPr lang="pt-BR" sz="2700" dirty="0">
                <a:solidFill>
                  <a:srgbClr val="494949"/>
                </a:solidFill>
              </a:rPr>
              <a:t> como </a:t>
            </a:r>
            <a:r>
              <a:rPr lang="pt-BR" sz="2700" b="1" dirty="0">
                <a:solidFill>
                  <a:srgbClr val="494949"/>
                </a:solidFill>
              </a:rPr>
              <a:t>HTTP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AMQP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Kafka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SMTP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TCP</a:t>
            </a:r>
            <a:r>
              <a:rPr lang="pt-BR" sz="2700" dirty="0">
                <a:solidFill>
                  <a:srgbClr val="494949"/>
                </a:solidFill>
              </a:rPr>
              <a:t> e </a:t>
            </a:r>
            <a:r>
              <a:rPr lang="pt-BR" sz="2700" b="1" dirty="0" err="1">
                <a:solidFill>
                  <a:srgbClr val="494949"/>
                </a:solidFill>
              </a:rPr>
              <a:t>gRPC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MCP Servers, bancos relacionais, sites</a:t>
            </a:r>
            <a:r>
              <a:rPr lang="pt-BR" sz="2700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7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Executável multiplataforma (</a:t>
            </a:r>
            <a:r>
              <a:rPr lang="pt-BR" sz="2700" b="1" dirty="0">
                <a:solidFill>
                  <a:srgbClr val="494949"/>
                </a:solidFill>
              </a:rPr>
              <a:t>Windows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>
                <a:solidFill>
                  <a:srgbClr val="494949"/>
                </a:solidFill>
              </a:rPr>
              <a:t>Linux</a:t>
            </a:r>
            <a:r>
              <a:rPr lang="pt-BR" sz="2700" dirty="0">
                <a:solidFill>
                  <a:srgbClr val="494949"/>
                </a:solidFill>
              </a:rPr>
              <a:t>, </a:t>
            </a:r>
            <a:r>
              <a:rPr lang="pt-BR" sz="2700" b="1" dirty="0" err="1">
                <a:solidFill>
                  <a:srgbClr val="494949"/>
                </a:solidFill>
              </a:rPr>
              <a:t>macOS</a:t>
            </a:r>
            <a:r>
              <a:rPr lang="pt-BR" sz="2700" dirty="0">
                <a:solidFill>
                  <a:srgbClr val="494949"/>
                </a:solidFill>
              </a:rPr>
              <a:t>) -&gt; </a:t>
            </a:r>
            <a:r>
              <a:rPr lang="pt-BR" sz="2700" b="1" dirty="0">
                <a:solidFill>
                  <a:srgbClr val="494949"/>
                </a:solidFill>
              </a:rPr>
              <a:t>k6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7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Um segundo executável chamado </a:t>
            </a:r>
            <a:r>
              <a:rPr lang="pt-BR" sz="2700" b="1" dirty="0">
                <a:solidFill>
                  <a:srgbClr val="494949"/>
                </a:solidFill>
              </a:rPr>
              <a:t>xk6</a:t>
            </a:r>
            <a:r>
              <a:rPr lang="pt-BR" sz="2700" dirty="0">
                <a:solidFill>
                  <a:srgbClr val="494949"/>
                </a:solidFill>
              </a:rPr>
              <a:t> pode ser utilizado para </a:t>
            </a:r>
            <a:r>
              <a:rPr lang="pt-BR" sz="2700" b="1" dirty="0">
                <a:solidFill>
                  <a:srgbClr val="494949"/>
                </a:solidFill>
              </a:rPr>
              <a:t>build do utilitário k6 com extensões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7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Extensões que podem ser desenvolvidas em </a:t>
            </a:r>
            <a:r>
              <a:rPr lang="pt-BR" sz="2700" b="1" dirty="0">
                <a:solidFill>
                  <a:srgbClr val="494949"/>
                </a:solidFill>
              </a:rPr>
              <a:t>Go</a:t>
            </a:r>
            <a:r>
              <a:rPr lang="pt-BR" sz="2700" dirty="0">
                <a:solidFill>
                  <a:srgbClr val="494949"/>
                </a:solidFill>
              </a:rPr>
              <a:t> e </a:t>
            </a:r>
            <a:r>
              <a:rPr lang="pt-BR" sz="2700" b="1" dirty="0" err="1">
                <a:solidFill>
                  <a:srgbClr val="494949"/>
                </a:solidFill>
              </a:rPr>
              <a:t>JavaScript</a:t>
            </a:r>
            <a:endParaRPr lang="pt-BR" sz="2700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B356412-BAEC-464E-9E98-F5477802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237" y="2172595"/>
            <a:ext cx="2187011" cy="211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84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k6: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Fácil integração com soluções de automação, tais como </a:t>
            </a: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GitHub </a:t>
            </a:r>
            <a:r>
              <a:rPr lang="pt-BR" sz="2800" b="1" dirty="0" err="1">
                <a:solidFill>
                  <a:srgbClr val="494949"/>
                </a:solidFill>
              </a:rPr>
              <a:t>Actions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Thresholds</a:t>
            </a:r>
            <a:r>
              <a:rPr lang="pt-BR" sz="2800" dirty="0">
                <a:solidFill>
                  <a:srgbClr val="494949"/>
                </a:solidFill>
              </a:rPr>
              <a:t> para validação de métricas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Geração de relatórios com resultados (</a:t>
            </a:r>
            <a:r>
              <a:rPr lang="pt-BR" sz="2800" b="1" dirty="0" err="1">
                <a:solidFill>
                  <a:srgbClr val="494949"/>
                </a:solidFill>
              </a:rPr>
              <a:t>JUnit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HTML, dashboards do </a:t>
            </a:r>
            <a:r>
              <a:rPr lang="pt-BR" sz="2800" b="1" dirty="0" err="1">
                <a:solidFill>
                  <a:srgbClr val="494949"/>
                </a:solidFill>
              </a:rPr>
              <a:t>Grafana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Grafana</a:t>
            </a:r>
            <a:r>
              <a:rPr lang="pt-BR" sz="2800" b="1" dirty="0">
                <a:solidFill>
                  <a:srgbClr val="494949"/>
                </a:solidFill>
              </a:rPr>
              <a:t> Cloud k6 </a:t>
            </a:r>
            <a:r>
              <a:rPr lang="pt-BR" sz="2800" dirty="0">
                <a:solidFill>
                  <a:srgbClr val="494949"/>
                </a:solidFill>
              </a:rPr>
              <a:t>-&gt; opção paga que conta inclusive com dashboards para análise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B356412-BAEC-464E-9E98-F5477802F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1818108"/>
            <a:ext cx="2187011" cy="2115933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8A224A1-E732-F6D6-7A38-A42B3A3E8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97" y="4295560"/>
            <a:ext cx="1690680" cy="169068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AB553DE-3F80-A00B-D2D9-5F6232C2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56837" y="4375627"/>
            <a:ext cx="1520196" cy="152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7594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125662"/>
            <a:ext cx="4876800" cy="2179058"/>
          </a:xfrm>
        </p:spPr>
        <p:txBody>
          <a:bodyPr/>
          <a:lstStyle/>
          <a:p>
            <a:r>
              <a:rPr lang="pt-BR" dirty="0"/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2B49-B375-8101-4F0D-B5D7D4760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47723-B995-929A-B193-75E6376E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7C03576-969E-4D68-A98E-C34F43062B63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5724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700" b="1" dirty="0">
                <a:solidFill>
                  <a:schemeClr val="bg1"/>
                </a:solidFill>
              </a:rPr>
              <a:t>github.com/</a:t>
            </a:r>
            <a:r>
              <a:rPr lang="pt-BR" sz="2700" b="1" dirty="0" err="1">
                <a:solidFill>
                  <a:schemeClr val="bg1"/>
                </a:solidFill>
              </a:rPr>
              <a:t>renatogroffe</a:t>
            </a:r>
            <a:r>
              <a:rPr lang="pt-BR" sz="2700" b="1" dirty="0">
                <a:solidFill>
                  <a:schemeClr val="bg1"/>
                </a:solidFill>
              </a:rPr>
              <a:t>/testes-carga_devops-weekend-2026-02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CC5AE0DB-774C-9EE2-C328-00EB1732E84F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DBEA320-233F-F83A-3805-88DCB7A8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5037595"/>
            <a:ext cx="1247580" cy="120703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F1C3333-27F9-DFA7-4CA8-152DFAFB7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838" y="4916502"/>
            <a:ext cx="1400160" cy="140016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E0A190C-C5E8-FE81-9874-252DFE6954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816" y="5004226"/>
            <a:ext cx="1224712" cy="1224712"/>
          </a:xfrm>
          <a:prstGeom prst="rect">
            <a:avLst/>
          </a:prstGeom>
        </p:spPr>
      </p:pic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6D96751A-B1C5-460B-26A3-6FB08CC21A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552" y="1257380"/>
            <a:ext cx="2572732" cy="25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BA3D4-DF8A-D969-2A11-94768A4C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76848-BEC9-43F4-D97B-2EEBB203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Acha minhas palestras e conteúdos úteis?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C306EA5-99B8-8434-59D0-8A51B3B8420E}"/>
              </a:ext>
            </a:extLst>
          </p:cNvPr>
          <p:cNvSpPr>
            <a:spLocks noGrp="1"/>
          </p:cNvSpPr>
          <p:nvPr/>
        </p:nvSpPr>
        <p:spPr>
          <a:xfrm>
            <a:off x="1341437" y="5654198"/>
            <a:ext cx="4229101" cy="7386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</a:rPr>
              <a:t>renatogroffe</a:t>
            </a:r>
            <a:endParaRPr lang="pt-BR" sz="3200" b="1" dirty="0">
              <a:solidFill>
                <a:schemeClr val="bg1"/>
              </a:solidFill>
            </a:endParaRP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608F778C-ED5E-F003-1B06-ACB65B02A56D}"/>
              </a:ext>
            </a:extLst>
          </p:cNvPr>
          <p:cNvSpPr/>
          <p:nvPr/>
        </p:nvSpPr>
        <p:spPr>
          <a:xfrm>
            <a:off x="7244714" y="1858414"/>
            <a:ext cx="4157265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Apoie me indicando ao GitHub Stars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F65568-C81B-2F06-6B9D-436327B8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7" y="3130944"/>
            <a:ext cx="3371458" cy="33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Código QR&#10;&#10;O conteúdo gerado por IA pode estar incorreto.">
            <a:extLst>
              <a:ext uri="{FF2B5EF4-FFF2-40B4-BE49-F238E27FC236}">
                <a16:creationId xmlns:a16="http://schemas.microsoft.com/office/drawing/2014/main" id="{88F0E83D-26BD-D149-CF5F-DF529036E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437" y="1143322"/>
            <a:ext cx="4381501" cy="438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88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4819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058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Grafana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Champion</a:t>
            </a:r>
          </a:p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113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23" y="503282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90" y="4708755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898" y="4646564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895" y="4389477"/>
            <a:ext cx="1699365" cy="1699365"/>
          </a:xfrm>
          <a:prstGeom prst="rect">
            <a:avLst/>
          </a:prstGeom>
        </p:spPr>
      </p:pic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D58C7CEE-9AAE-6B90-9DC4-80CD1A771B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8736" y="3291903"/>
            <a:ext cx="2768301" cy="276830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DF927417-7C4B-9284-BD5A-0A0DF27317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8221" y="4433730"/>
            <a:ext cx="2057400" cy="20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Participe de nossas iniciativas gratuitas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FB8779B3-73CC-6E2D-176A-FE27BD34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497262"/>
            <a:ext cx="2362200" cy="2362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D8B22-7603-A627-207A-9628AA02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37" y="1363662"/>
            <a:ext cx="2113260" cy="1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D98BA-88D4-9686-83A1-33083A24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B8855D-185C-79EB-DF0D-2BAF797C5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455" y="2968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Certificações Gratuitas em Segurança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91FA976-1BB4-CDE7-AC21-92068D1C197C}"/>
              </a:ext>
            </a:extLst>
          </p:cNvPr>
          <p:cNvSpPr>
            <a:spLocks noGrp="1"/>
          </p:cNvSpPr>
          <p:nvPr/>
        </p:nvSpPr>
        <p:spPr>
          <a:xfrm>
            <a:off x="1227137" y="3878262"/>
            <a:ext cx="9982201" cy="6832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b="1" dirty="0">
                <a:solidFill>
                  <a:schemeClr val="bg1"/>
                </a:solidFill>
              </a:rPr>
              <a:t>www.apisecuniversity.com/#courses</a:t>
            </a:r>
            <a:endParaRPr lang="pt-BR" sz="3200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816198DA-D23A-F5F1-B5BA-6881527B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89" y="4868862"/>
            <a:ext cx="4326096" cy="1635264"/>
          </a:xfrm>
          <a:prstGeom prst="rect">
            <a:avLst/>
          </a:prstGeom>
        </p:spPr>
      </p:pic>
      <p:pic>
        <p:nvPicPr>
          <p:cNvPr id="9" name="Imagem 8" descr="Código QR&#10;&#10;O conteúdo gerado por IA pode estar incorreto.">
            <a:extLst>
              <a:ext uri="{FF2B5EF4-FFF2-40B4-BE49-F238E27FC236}">
                <a16:creationId xmlns:a16="http://schemas.microsoft.com/office/drawing/2014/main" id="{3A00999C-5C0C-5787-9730-01AF7B604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112" y="1201419"/>
            <a:ext cx="2508250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46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0642E-2591-3FC4-36CD-0270895B5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nterface gráfica do usuário, Site&#10;&#10;O conteúdo gerado por IA pode estar incorreto.">
            <a:extLst>
              <a:ext uri="{FF2B5EF4-FFF2-40B4-BE49-F238E27FC236}">
                <a16:creationId xmlns:a16="http://schemas.microsoft.com/office/drawing/2014/main" id="{87C4131B-B1CF-D8DE-F3BC-C14F9B63D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1"/>
            <a:ext cx="12434709" cy="6994524"/>
          </a:xfrm>
          <a:prstGeom prst="rect">
            <a:avLst/>
          </a:prstGeom>
        </p:spPr>
      </p:pic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3F48169D-426F-5408-2744-DB0BEAB93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2329" y="0"/>
            <a:ext cx="1973262" cy="1973262"/>
          </a:xfrm>
          <a:prstGeom prst="rect">
            <a:avLst/>
          </a:prstGeom>
        </p:spPr>
      </p:pic>
      <p:pic>
        <p:nvPicPr>
          <p:cNvPr id="12" name="Imagem 11" descr="Código QR&#10;&#10;O conteúdo gerado por IA pode estar incorreto.">
            <a:extLst>
              <a:ext uri="{FF2B5EF4-FFF2-40B4-BE49-F238E27FC236}">
                <a16:creationId xmlns:a16="http://schemas.microsoft.com/office/drawing/2014/main" id="{67F229C7-6AE8-A2FD-C8C2-A5CFDE777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3262" cy="19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8301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52041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Testes de carga: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Implementando testes de carga com k6, Azure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e GitHub </a:t>
            </a:r>
            <a:r>
              <a:rPr lang="pt-BR" sz="2800" dirty="0" err="1">
                <a:solidFill>
                  <a:srgbClr val="494949"/>
                </a:solidFill>
              </a:rPr>
              <a:t>Actions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E49BA50-FF20-480C-B3E5-238F6C6EE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4329952"/>
            <a:ext cx="1247580" cy="120703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FB5F6392-1B28-BF02-9AE2-038D89E8D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838" y="4208859"/>
            <a:ext cx="1400160" cy="140016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A6AD293-1A0A-F170-D16A-B8FADA052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816" y="4296583"/>
            <a:ext cx="1224712" cy="12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02D58734-920C-E960-1401-72AF8DCB24E9}"/>
              </a:ext>
            </a:extLst>
          </p:cNvPr>
          <p:cNvSpPr>
            <a:spLocks noGrp="1"/>
          </p:cNvSpPr>
          <p:nvPr/>
        </p:nvSpPr>
        <p:spPr>
          <a:xfrm>
            <a:off x="1227137" y="4030662"/>
            <a:ext cx="9982201" cy="572464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700" b="1" dirty="0">
                <a:solidFill>
                  <a:schemeClr val="bg1"/>
                </a:solidFill>
              </a:rPr>
              <a:t>github.com/</a:t>
            </a:r>
            <a:r>
              <a:rPr lang="pt-BR" sz="2700" b="1" dirty="0" err="1">
                <a:solidFill>
                  <a:schemeClr val="bg1"/>
                </a:solidFill>
              </a:rPr>
              <a:t>renatogroffe</a:t>
            </a:r>
            <a:r>
              <a:rPr lang="pt-BR" sz="2700" b="1" dirty="0">
                <a:solidFill>
                  <a:schemeClr val="bg1"/>
                </a:solidFill>
              </a:rPr>
              <a:t>/testes-carga_devops-weekend-2026-02</a:t>
            </a:r>
          </a:p>
        </p:txBody>
      </p:sp>
      <p:sp>
        <p:nvSpPr>
          <p:cNvPr id="3" name="Nosso Propsito">
            <a:extLst>
              <a:ext uri="{FF2B5EF4-FFF2-40B4-BE49-F238E27FC236}">
                <a16:creationId xmlns:a16="http://schemas.microsoft.com/office/drawing/2014/main" id="{0948E5EC-910E-B8C5-39D2-E2E25C61F4FD}"/>
              </a:ext>
            </a:extLst>
          </p:cNvPr>
          <p:cNvSpPr/>
          <p:nvPr/>
        </p:nvSpPr>
        <p:spPr>
          <a:xfrm>
            <a:off x="7970837" y="1887075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3600" dirty="0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3600" dirty="0" err="1">
                <a:solidFill>
                  <a:schemeClr val="tx1">
                    <a:lumMod val="75000"/>
                  </a:schemeClr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3600" dirty="0">
              <a:solidFill>
                <a:schemeClr val="tx1">
                  <a:lumMod val="75000"/>
                </a:schemeClr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9928BBF-2019-86C8-DC89-022ED580A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5037595"/>
            <a:ext cx="1247580" cy="120703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FDEAEBE-5BC1-70D9-F7B3-1718BF607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838" y="4916502"/>
            <a:ext cx="1400160" cy="140016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ED23CA1-FCF3-FF4D-5614-F08BB5687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8816" y="5004226"/>
            <a:ext cx="1224712" cy="1224712"/>
          </a:xfrm>
          <a:prstGeom prst="rect">
            <a:avLst/>
          </a:prstGeom>
        </p:spPr>
      </p:pic>
      <p:pic>
        <p:nvPicPr>
          <p:cNvPr id="11" name="Imagem 10" descr="Código QR&#10;&#10;O conteúdo gerado por IA pode estar incorreto.">
            <a:extLst>
              <a:ext uri="{FF2B5EF4-FFF2-40B4-BE49-F238E27FC236}">
                <a16:creationId xmlns:a16="http://schemas.microsoft.com/office/drawing/2014/main" id="{2D8C722A-A7FB-E17C-01D9-378831038A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7552" y="1257380"/>
            <a:ext cx="2572732" cy="25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Testes de carga e de performance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3"/>
            <a:ext cx="83057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Identificação de gargalos de performance</a:t>
            </a:r>
          </a:p>
          <a:p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Determinar quando uma aplicação deve ser escalada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Detectar limites de disponibilidade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914592-D947-9D9D-52C5-B2C292EC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405803"/>
            <a:ext cx="2182917" cy="21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55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Questões importantes na implementação de testes de carga e de performance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66369"/>
            <a:ext cx="8305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Definir um volume de carga que simule um comportamento realista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custo para a condução dos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 necessidade de monitorar o que está sendo testado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Executar testes em ambientes de Produção não é o melhor caminho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6914592-D947-9D9D-52C5-B2C292EC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8637" y="2405803"/>
            <a:ext cx="2182917" cy="21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027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693</TotalTime>
  <Words>1003</Words>
  <Application>Microsoft Office PowerPoint</Application>
  <PresentationFormat>Personalizar</PresentationFormat>
  <Paragraphs>149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Arial</vt:lpstr>
      <vt:lpstr>Consolas</vt:lpstr>
      <vt:lpstr>Maven Pro Black</vt:lpstr>
      <vt:lpstr>Maven Pro Regular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Implementação e Automação de Testes de Carga com k6, Azure DevOps e GitHub Actions</vt:lpstr>
      <vt:lpstr>Renato Groffe</vt:lpstr>
      <vt:lpstr>Participe de nossas iniciativas gratuitas</vt:lpstr>
      <vt:lpstr>Certificações Gratuitas em Segurança</vt:lpstr>
      <vt:lpstr>Apresentação do PowerPoint</vt:lpstr>
      <vt:lpstr>Agenda</vt:lpstr>
      <vt:lpstr>Conteúdos desta apresentação</vt:lpstr>
      <vt:lpstr>Testes de carga e de performance</vt:lpstr>
      <vt:lpstr>Questões importantes na implementação de testes de carga e de performance</vt:lpstr>
      <vt:lpstr>Questões importantes na implementação de testes de carga e de performance</vt:lpstr>
      <vt:lpstr>Testes de carga e de performance</vt:lpstr>
      <vt:lpstr>k6: uma visão geral</vt:lpstr>
      <vt:lpstr>k6: uma visão geral</vt:lpstr>
      <vt:lpstr>k6: uma visão geral</vt:lpstr>
      <vt:lpstr>EXEMPLOS PRÁTICOS</vt:lpstr>
      <vt:lpstr>Conteúdos desta apresentação</vt:lpstr>
      <vt:lpstr>Acha minhas palestras e conteúdos úteis?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446</cp:revision>
  <dcterms:created xsi:type="dcterms:W3CDTF">2016-08-05T22:03:34Z</dcterms:created>
  <dcterms:modified xsi:type="dcterms:W3CDTF">2026-02-28T05:05:52Z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